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8" r:id="rId3"/>
    <p:sldId id="269" r:id="rId4"/>
    <p:sldId id="270" r:id="rId5"/>
    <p:sldId id="271" r:id="rId6"/>
    <p:sldId id="257" r:id="rId7"/>
    <p:sldId id="258" r:id="rId8"/>
    <p:sldId id="274" r:id="rId9"/>
    <p:sldId id="272" r:id="rId10"/>
    <p:sldId id="259" r:id="rId11"/>
    <p:sldId id="273" r:id="rId12"/>
    <p:sldId id="276" r:id="rId13"/>
    <p:sldId id="278" r:id="rId14"/>
    <p:sldId id="275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tif>
</file>

<file path=ppt/media/image2.png>
</file>

<file path=ppt/media/image20.tif>
</file>

<file path=ppt/media/image21.tif>
</file>

<file path=ppt/media/image22.tif>
</file>

<file path=ppt/media/image23.tif>
</file>

<file path=ppt/media/image24.tif>
</file>

<file path=ppt/media/image25.tif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165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5351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435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16080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712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9582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96520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7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349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967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9705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4994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974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5400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2845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1134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DBBE526-BEB6-4B0D-99BF-972C8A694FE5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DA5F-B330-4D01-902F-E5B5CA9B59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1592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"/><Relationship Id="rId2" Type="http://schemas.openxmlformats.org/officeDocument/2006/relationships/image" Target="../media/image24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6084/m9.figshare.11926929" TargetMode="External"/><Relationship Id="rId4" Type="http://schemas.openxmlformats.org/officeDocument/2006/relationships/image" Target="../media/image12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doi.org/10.6084/m9.figshare.11926929" TargetMode="External"/><Relationship Id="rId4" Type="http://schemas.openxmlformats.org/officeDocument/2006/relationships/image" Target="../media/image15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tif"/><Relationship Id="rId3" Type="http://schemas.openxmlformats.org/officeDocument/2006/relationships/image" Target="../media/image17.tif"/><Relationship Id="rId7" Type="http://schemas.openxmlformats.org/officeDocument/2006/relationships/image" Target="../media/image21.tif"/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tif"/><Relationship Id="rId5" Type="http://schemas.openxmlformats.org/officeDocument/2006/relationships/image" Target="../media/image19.tif"/><Relationship Id="rId4" Type="http://schemas.openxmlformats.org/officeDocument/2006/relationships/image" Target="../media/image18.tif"/><Relationship Id="rId9" Type="http://schemas.openxmlformats.org/officeDocument/2006/relationships/image" Target="../media/image2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D41E1-565D-E6D2-1B33-450BA43944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</a:rPr>
              <a:t>Conditional Deep Convolution </a:t>
            </a:r>
            <a:r>
              <a:rPr lang="en-US" sz="36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</a:rPr>
              <a:t>GAN to Generate SEM samples of Pd/C</a:t>
            </a:r>
            <a:endParaRPr lang="en-IN" sz="3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A899E5-3863-BC9D-92B3-3421E083DE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Sahil Shah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640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40F2F-42AA-1EE3-E1A5-C2924225F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Image Processing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314C5A2-AF85-B9F9-8D96-72453FBB5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94" y="2425566"/>
            <a:ext cx="3600000" cy="25031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E608D0-FED3-FF32-6A86-37FA245611C1}"/>
              </a:ext>
            </a:extLst>
          </p:cNvPr>
          <p:cNvSpPr txBox="1"/>
          <p:nvPr/>
        </p:nvSpPr>
        <p:spPr>
          <a:xfrm>
            <a:off x="645694" y="5072514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Raw Image (Cropped)</a:t>
            </a:r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2FAD6A-5BC8-8259-773E-7CE76F75EF72}"/>
              </a:ext>
            </a:extLst>
          </p:cNvPr>
          <p:cNvSpPr txBox="1"/>
          <p:nvPr/>
        </p:nvSpPr>
        <p:spPr>
          <a:xfrm>
            <a:off x="7613330" y="5072514"/>
            <a:ext cx="36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Grayscale conversion &amp; Fast Non-Linear Means Denoising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CB6E4D-C314-41C3-0B92-D64550E86A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3330" y="2425565"/>
            <a:ext cx="3600000" cy="250312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612B0DE8-557F-D0E9-9E62-67C2D4EE8F36}"/>
              </a:ext>
            </a:extLst>
          </p:cNvPr>
          <p:cNvSpPr/>
          <p:nvPr/>
        </p:nvSpPr>
        <p:spPr>
          <a:xfrm>
            <a:off x="4808169" y="3254818"/>
            <a:ext cx="2242686" cy="844617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Using OpenCV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940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5D3E-21F9-5419-9E12-E6F76DE7D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Size</a:t>
            </a:r>
            <a:endParaRPr lang="en-I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23C7E09-3AA5-F96A-691A-67B9CECAE3B9}"/>
              </a:ext>
            </a:extLst>
          </p:cNvPr>
          <p:cNvCxnSpPr>
            <a:cxnSpLocks/>
          </p:cNvCxnSpPr>
          <p:nvPr/>
        </p:nvCxnSpPr>
        <p:spPr>
          <a:xfrm>
            <a:off x="800394" y="2348924"/>
            <a:ext cx="0" cy="23888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B8193B2-3AD9-9585-F966-181E5371BE7B}"/>
              </a:ext>
            </a:extLst>
          </p:cNvPr>
          <p:cNvCxnSpPr>
            <a:cxnSpLocks/>
          </p:cNvCxnSpPr>
          <p:nvPr/>
        </p:nvCxnSpPr>
        <p:spPr>
          <a:xfrm>
            <a:off x="982706" y="4970643"/>
            <a:ext cx="37046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F0C3818-0056-4A2C-FC09-E5A66892930E}"/>
              </a:ext>
            </a:extLst>
          </p:cNvPr>
          <p:cNvSpPr txBox="1"/>
          <p:nvPr/>
        </p:nvSpPr>
        <p:spPr>
          <a:xfrm>
            <a:off x="146190" y="3337245"/>
            <a:ext cx="569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890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ACBB14-63CB-4AFA-7CF3-F20BF332294B}"/>
              </a:ext>
            </a:extLst>
          </p:cNvPr>
          <p:cNvSpPr txBox="1"/>
          <p:nvPr/>
        </p:nvSpPr>
        <p:spPr>
          <a:xfrm>
            <a:off x="2486240" y="511917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1280</a:t>
            </a:r>
            <a:endParaRPr lang="en-IN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D2021C-5854-B226-6069-9DBFB5A78CFF}"/>
              </a:ext>
            </a:extLst>
          </p:cNvPr>
          <p:cNvSpPr/>
          <p:nvPr/>
        </p:nvSpPr>
        <p:spPr>
          <a:xfrm>
            <a:off x="5202352" y="3235340"/>
            <a:ext cx="1896176" cy="6160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Resize</a:t>
            </a:r>
            <a:endParaRPr lang="en-IN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295E72C-A074-6FF4-521E-32898E49C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070" y="2270348"/>
            <a:ext cx="3600000" cy="25031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9F0D7C5-86F5-5A14-C230-88871DFEA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02" y="2234650"/>
            <a:ext cx="3600000" cy="2503125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0AA9E06-E04E-E33A-47CD-65C2E64A3313}"/>
              </a:ext>
            </a:extLst>
          </p:cNvPr>
          <p:cNvCxnSpPr>
            <a:cxnSpLocks/>
          </p:cNvCxnSpPr>
          <p:nvPr/>
        </p:nvCxnSpPr>
        <p:spPr>
          <a:xfrm>
            <a:off x="11405830" y="2270348"/>
            <a:ext cx="0" cy="23888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1975D7-1357-7B25-135B-057C64C6A03D}"/>
              </a:ext>
            </a:extLst>
          </p:cNvPr>
          <p:cNvCxnSpPr>
            <a:cxnSpLocks/>
          </p:cNvCxnSpPr>
          <p:nvPr/>
        </p:nvCxnSpPr>
        <p:spPr>
          <a:xfrm>
            <a:off x="7563185" y="4970643"/>
            <a:ext cx="37046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CC3E503-01E5-71E5-CE40-F7F1FBF7D67B}"/>
              </a:ext>
            </a:extLst>
          </p:cNvPr>
          <p:cNvSpPr txBox="1"/>
          <p:nvPr/>
        </p:nvSpPr>
        <p:spPr>
          <a:xfrm>
            <a:off x="9136373" y="5005908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256</a:t>
            </a:r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E2BAD1-45E4-15A5-86E6-E7514A71FFB2}"/>
              </a:ext>
            </a:extLst>
          </p:cNvPr>
          <p:cNvSpPr txBox="1"/>
          <p:nvPr/>
        </p:nvSpPr>
        <p:spPr>
          <a:xfrm>
            <a:off x="11391606" y="323534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256</a:t>
            </a:r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613DB8-48FF-B0D4-C500-DB1DE743548F}"/>
              </a:ext>
            </a:extLst>
          </p:cNvPr>
          <p:cNvSpPr txBox="1"/>
          <p:nvPr/>
        </p:nvSpPr>
        <p:spPr>
          <a:xfrm>
            <a:off x="715577" y="5852160"/>
            <a:ext cx="4439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Transforms, Resize, Normalize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3875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377CE75-1520-6C4E-F5E0-FA5399C6DFE6}"/>
              </a:ext>
            </a:extLst>
          </p:cNvPr>
          <p:cNvSpPr/>
          <p:nvPr/>
        </p:nvSpPr>
        <p:spPr>
          <a:xfrm>
            <a:off x="6461760" y="1241660"/>
            <a:ext cx="2839453" cy="164592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Discriminator</a:t>
            </a:r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0E3D225-B9C7-8711-33D3-2C351B42D529}"/>
              </a:ext>
            </a:extLst>
          </p:cNvPr>
          <p:cNvSpPr/>
          <p:nvPr/>
        </p:nvSpPr>
        <p:spPr>
          <a:xfrm>
            <a:off x="2358190" y="3120992"/>
            <a:ext cx="3176337" cy="185526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Generator</a:t>
            </a:r>
            <a:endParaRPr lang="en-IN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3201485B-6871-E342-4C92-82FF6F7E60DB}"/>
              </a:ext>
            </a:extLst>
          </p:cNvPr>
          <p:cNvSpPr/>
          <p:nvPr/>
        </p:nvSpPr>
        <p:spPr>
          <a:xfrm>
            <a:off x="683395" y="4148488"/>
            <a:ext cx="1549665" cy="56789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Noise</a:t>
            </a:r>
            <a:endParaRPr lang="en-IN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39666A3-911B-7C83-A67A-AF51B87AB7B9}"/>
              </a:ext>
            </a:extLst>
          </p:cNvPr>
          <p:cNvSpPr/>
          <p:nvPr/>
        </p:nvSpPr>
        <p:spPr>
          <a:xfrm>
            <a:off x="683395" y="3407342"/>
            <a:ext cx="1549666" cy="641284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1-Hot Class</a:t>
            </a:r>
            <a:endParaRPr lang="en-IN" sz="1200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FDCF0E3-D5F6-3286-2018-A3C191BE553C}"/>
              </a:ext>
            </a:extLst>
          </p:cNvPr>
          <p:cNvSpPr/>
          <p:nvPr/>
        </p:nvSpPr>
        <p:spPr>
          <a:xfrm>
            <a:off x="4177365" y="2115953"/>
            <a:ext cx="2144828" cy="56789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Real Image</a:t>
            </a:r>
            <a:endParaRPr lang="en-IN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390C04C-1641-439D-8E67-0527560607B1}"/>
              </a:ext>
            </a:extLst>
          </p:cNvPr>
          <p:cNvSpPr/>
          <p:nvPr/>
        </p:nvSpPr>
        <p:spPr>
          <a:xfrm>
            <a:off x="4177365" y="1374807"/>
            <a:ext cx="2144827" cy="641284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1-Hot Class</a:t>
            </a:r>
            <a:endParaRPr lang="en-IN" sz="1200" dirty="0"/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7DA3A6C2-24BC-154F-25E7-198F399E0FAC}"/>
              </a:ext>
            </a:extLst>
          </p:cNvPr>
          <p:cNvCxnSpPr>
            <a:cxnSpLocks/>
            <a:stCxn id="6" idx="3"/>
            <a:endCxn id="5" idx="2"/>
          </p:cNvCxnSpPr>
          <p:nvPr/>
        </p:nvCxnSpPr>
        <p:spPr>
          <a:xfrm flipV="1">
            <a:off x="5534527" y="2887580"/>
            <a:ext cx="2346960" cy="116104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06C8E10D-0A19-F7EB-A992-69D5DBABB766}"/>
              </a:ext>
            </a:extLst>
          </p:cNvPr>
          <p:cNvSpPr/>
          <p:nvPr/>
        </p:nvSpPr>
        <p:spPr>
          <a:xfrm>
            <a:off x="9440780" y="1700462"/>
            <a:ext cx="1965157" cy="56789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Real or Fake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B7CB8B3-5751-A5B5-4693-F588820A83B6}"/>
              </a:ext>
            </a:extLst>
          </p:cNvPr>
          <p:cNvSpPr txBox="1"/>
          <p:nvPr/>
        </p:nvSpPr>
        <p:spPr>
          <a:xfrm>
            <a:off x="6101615" y="4048625"/>
            <a:ext cx="232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Generated Images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130E25-A4E0-706F-790B-18A8B46DCE58}"/>
              </a:ext>
            </a:extLst>
          </p:cNvPr>
          <p:cNvSpPr txBox="1"/>
          <p:nvPr/>
        </p:nvSpPr>
        <p:spPr>
          <a:xfrm>
            <a:off x="2545188" y="6137306"/>
            <a:ext cx="7101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References - https://github.com/eriklindernoren/PyTorch-GAN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501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1B66-242B-AF66-9303-9A61838B0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6F654-6A50-2B66-8E31-12D517748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Reducing time to actually take SEM Images and preparation of Samples</a:t>
            </a:r>
          </a:p>
          <a:p>
            <a:r>
              <a:rPr lang="en-US" dirty="0"/>
              <a:t>SEM Equipment is expensive</a:t>
            </a:r>
          </a:p>
          <a:p>
            <a:r>
              <a:rPr lang="en-US" dirty="0"/>
              <a:t>Can generate hidden representation (embeddings) which can be further used</a:t>
            </a:r>
          </a:p>
          <a:p>
            <a:r>
              <a:rPr lang="en-US" dirty="0"/>
              <a:t>Data Augmentation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6117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5F882-655C-1FCA-34A6-340E3A77F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 – To Make a Very good GAN for SEM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F6784-C6E8-CE96-B6F0-AF24E5C6D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Improved DCGAN Architecture</a:t>
            </a:r>
          </a:p>
          <a:p>
            <a:r>
              <a:rPr lang="en-US" dirty="0"/>
              <a:t>Embeddings for the following would be required.</a:t>
            </a:r>
          </a:p>
          <a:p>
            <a:r>
              <a:rPr lang="en-US" dirty="0"/>
              <a:t>Substrate and Reagent</a:t>
            </a:r>
          </a:p>
          <a:p>
            <a:r>
              <a:rPr lang="en-US" dirty="0"/>
              <a:t>Time of Reaction</a:t>
            </a:r>
          </a:p>
          <a:p>
            <a:r>
              <a:rPr lang="en-US" dirty="0"/>
              <a:t>Concentration of reagent</a:t>
            </a:r>
          </a:p>
          <a:p>
            <a:r>
              <a:rPr lang="en-US" dirty="0"/>
              <a:t>Temperature for the reaction</a:t>
            </a:r>
          </a:p>
          <a:p>
            <a:r>
              <a:rPr lang="en-US" dirty="0"/>
              <a:t>Metric to compare if the generated image is actually close to real samples.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5217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C30C5-1723-E3C0-7EF8-4BD4ED138F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EFFCA3-A9F6-750D-72E3-11F99D8A0A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Sahil Shah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50842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96F2C-F494-8F1E-5EAD-455CC4E50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Electron Microscopy (SEM) Imaging Technique</a:t>
            </a:r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9F40674-F875-5A8A-1B04-84C78554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Electron Diffraction to generate morphological Structure</a:t>
            </a:r>
          </a:p>
          <a:p>
            <a:r>
              <a:rPr lang="en-IN" dirty="0"/>
              <a:t>Intensity is the key feature (shows depth)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BE1E009-534F-192C-B63C-509067322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924" y="2909225"/>
            <a:ext cx="4994367" cy="34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6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9E55-A810-D6D2-11E4-882A88A86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SEM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709D6-A4F0-871F-7E91-64B14456D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Cannot see electron defects, limited to atomic structure only</a:t>
            </a:r>
            <a:endParaRPr lang="en-IN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D6B8113-304E-ED3F-BDB4-DDF5852A6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549" y="2660608"/>
            <a:ext cx="3600000" cy="2749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05F9DE-A0D9-0FF6-F89E-E66748EB9AE6}"/>
              </a:ext>
            </a:extLst>
          </p:cNvPr>
          <p:cNvSpPr txBox="1"/>
          <p:nvPr/>
        </p:nvSpPr>
        <p:spPr>
          <a:xfrm>
            <a:off x="7001390" y="5459717"/>
            <a:ext cx="34371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SEM Image of Biological Virus</a:t>
            </a:r>
            <a:br>
              <a:rPr lang="en-US" dirty="0"/>
            </a:br>
            <a:r>
              <a:rPr lang="en-US" dirty="0"/>
              <a:t>(Source : Wikipedia)</a:t>
            </a:r>
            <a:endParaRPr lang="en-IN" dirty="0"/>
          </a:p>
        </p:txBody>
      </p:sp>
      <p:pic>
        <p:nvPicPr>
          <p:cNvPr id="2054" name="Picture 6" descr="Image">
            <a:extLst>
              <a:ext uri="{FF2B5EF4-FFF2-40B4-BE49-F238E27FC236}">
                <a16:creationId xmlns:a16="http://schemas.microsoft.com/office/drawing/2014/main" id="{5CB1FF3A-8D55-B8BE-1C72-D4430EE53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931" y="2780757"/>
            <a:ext cx="3600000" cy="2508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373367-21F1-849C-38EB-EF27AB2A8CB3}"/>
              </a:ext>
            </a:extLst>
          </p:cNvPr>
          <p:cNvSpPr txBox="1"/>
          <p:nvPr/>
        </p:nvSpPr>
        <p:spPr>
          <a:xfrm>
            <a:off x="2386202" y="5371057"/>
            <a:ext cx="3169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Pristine Graphene</a:t>
            </a:r>
          </a:p>
          <a:p>
            <a:pPr algn="ctr"/>
            <a:r>
              <a:rPr lang="en-US" dirty="0"/>
              <a:t>(Source : </a:t>
            </a:r>
            <a:r>
              <a:rPr lang="en-US" dirty="0" err="1"/>
              <a:t>Gnanomat</a:t>
            </a:r>
            <a:r>
              <a:rPr lang="en-US" dirty="0"/>
              <a:t> Tech)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752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8A3B2-F7E2-BB99-AB61-339C6818C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Atomic Structures Have Defects!!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77E18-AB7C-9163-D181-8EB2FCE2D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Reactivity of the substance depends on the Defects and morphology of the material</a:t>
            </a:r>
          </a:p>
          <a:p>
            <a:r>
              <a:rPr lang="en-US" dirty="0"/>
              <a:t>Types of Defects</a:t>
            </a:r>
          </a:p>
          <a:p>
            <a:pPr lvl="1"/>
            <a:r>
              <a:rPr lang="en-US" dirty="0"/>
              <a:t>Vacancy Defects – Stones-Wales Defects</a:t>
            </a:r>
          </a:p>
          <a:p>
            <a:pPr lvl="1"/>
            <a:r>
              <a:rPr lang="en-US" dirty="0"/>
              <a:t>2D Defects – Grain Boundaries, Sheet Bends</a:t>
            </a:r>
          </a:p>
          <a:p>
            <a:pPr lvl="1"/>
            <a:r>
              <a:rPr lang="en-US" dirty="0"/>
              <a:t>Impurities</a:t>
            </a:r>
          </a:p>
          <a:p>
            <a:pPr lvl="1"/>
            <a:endParaRPr lang="en-US" dirty="0"/>
          </a:p>
          <a:p>
            <a:r>
              <a:rPr lang="en-US" dirty="0"/>
              <a:t>Study of Defects is important, it gives insights for inherent structure of the material. </a:t>
            </a:r>
            <a:r>
              <a:rPr lang="en-IN" dirty="0"/>
              <a:t>Defects are used in Semiconductor Industry.</a:t>
            </a:r>
          </a:p>
          <a:p>
            <a:r>
              <a:rPr lang="en-IN" dirty="0"/>
              <a:t>Graphene is a rising star in material science, and that is what we choose to study in detail.</a:t>
            </a:r>
          </a:p>
        </p:txBody>
      </p:sp>
    </p:spTree>
    <p:extLst>
      <p:ext uri="{BB962C8B-B14F-4D97-AF65-F5344CB8AC3E}">
        <p14:creationId xmlns:p14="http://schemas.microsoft.com/office/powerpoint/2010/main" val="3406210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EA94-5C6F-0945-5A9F-981441B4E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Imaging of Reactive Centre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4A2895-8D6F-C7C4-D6AA-45A2F8A62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472" y="1578683"/>
            <a:ext cx="7200000" cy="41433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5FD978-E769-93DC-B3FE-FC2E0BAEDDDA}"/>
              </a:ext>
            </a:extLst>
          </p:cNvPr>
          <p:cNvSpPr txBox="1"/>
          <p:nvPr/>
        </p:nvSpPr>
        <p:spPr>
          <a:xfrm>
            <a:off x="3579878" y="5890661"/>
            <a:ext cx="3537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- </a:t>
            </a:r>
            <a:r>
              <a:rPr lang="en-IN" sz="1800" b="0" i="0" u="none" strike="noStrike" baseline="0" dirty="0">
                <a:latin typeface="AdvOT9b12cd41"/>
              </a:rPr>
              <a:t>DOI: 10.1039/c5sc00802f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8647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6D230-C0A6-502F-01FA-48F2B4E92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Original Dataset – Ordered Images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3FCAD9-E317-F177-0FCA-BA6752DE5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30" y="2055813"/>
            <a:ext cx="3600000" cy="28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7101E0-F12B-54C0-BF24-F70B18394D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783" y="2055813"/>
            <a:ext cx="3600000" cy="288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3C3A3E-DCCD-3DAA-7771-B9D9D19AFB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8536" y="2055813"/>
            <a:ext cx="3600000" cy="288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DC561A-8A4F-BF4A-E43F-2BC633E048A7}"/>
              </a:ext>
            </a:extLst>
          </p:cNvPr>
          <p:cNvSpPr txBox="1"/>
          <p:nvPr/>
        </p:nvSpPr>
        <p:spPr>
          <a:xfrm>
            <a:off x="579030" y="5300938"/>
            <a:ext cx="11069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 S1 </a:t>
            </a:r>
          </a:p>
          <a:p>
            <a:pPr algn="ctr"/>
            <a:r>
              <a:rPr lang="en-US" dirty="0"/>
              <a:t>(Extra-Fine Graphite Powder)</a:t>
            </a:r>
          </a:p>
          <a:p>
            <a:pPr algn="ctr"/>
            <a:r>
              <a:rPr lang="en-US" dirty="0"/>
              <a:t>(Source - </a:t>
            </a:r>
            <a:r>
              <a:rPr lang="en-US" b="0" i="0" dirty="0">
                <a:solidFill>
                  <a:srgbClr val="006699"/>
                </a:solidFill>
                <a:effectLst/>
                <a:latin typeface="-apple-system"/>
                <a:hlinkClick r:id="rId5"/>
              </a:rPr>
              <a:t>doi.org/10.6084/m9.figshare.11926929</a:t>
            </a:r>
            <a:r>
              <a:rPr lang="en-US" dirty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0621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71D83-6ECD-00B6-94E5-2C6E9062A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Original Dataset – Unordered Images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FF04F0-2672-4DB5-BFD7-1E2466D6CC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06" y="2128800"/>
            <a:ext cx="3600000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D8840B-DE9F-F291-74CD-2E4E792FDD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2128800"/>
            <a:ext cx="3600000" cy="288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88FF4E-C4FA-5AC5-27B5-1187F0A7F3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694" y="2128800"/>
            <a:ext cx="3600000" cy="288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EEED8E-57ED-D350-FABC-76DEC2A8999D}"/>
              </a:ext>
            </a:extLst>
          </p:cNvPr>
          <p:cNvSpPr txBox="1"/>
          <p:nvPr/>
        </p:nvSpPr>
        <p:spPr>
          <a:xfrm>
            <a:off x="1183907" y="5226518"/>
            <a:ext cx="204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8FA002-6435-2B2B-834D-C2DDFB4A0788}"/>
              </a:ext>
            </a:extLst>
          </p:cNvPr>
          <p:cNvSpPr txBox="1"/>
          <p:nvPr/>
        </p:nvSpPr>
        <p:spPr>
          <a:xfrm>
            <a:off x="5075722" y="5226518"/>
            <a:ext cx="20405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 S5 (Pressed Graphite Bars)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7C726A-D3B3-1242-D85E-BDF462E5AC4A}"/>
              </a:ext>
            </a:extLst>
          </p:cNvPr>
          <p:cNvSpPr txBox="1"/>
          <p:nvPr/>
        </p:nvSpPr>
        <p:spPr>
          <a:xfrm>
            <a:off x="8967537" y="5226518"/>
            <a:ext cx="20405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 S3</a:t>
            </a:r>
          </a:p>
          <a:p>
            <a:pPr algn="ctr"/>
            <a:r>
              <a:rPr lang="en-US" dirty="0"/>
              <a:t>(Nano-Granular Graphite)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9BB6BE-87A8-B88E-7E5E-9799727C894C}"/>
              </a:ext>
            </a:extLst>
          </p:cNvPr>
          <p:cNvSpPr txBox="1"/>
          <p:nvPr/>
        </p:nvSpPr>
        <p:spPr>
          <a:xfrm>
            <a:off x="1224013" y="5226518"/>
            <a:ext cx="20405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 S4 (Pressed Graphite Bars)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0A3B40-F061-7AA1-153D-61B3E1146EDA}"/>
              </a:ext>
            </a:extLst>
          </p:cNvPr>
          <p:cNvSpPr txBox="1"/>
          <p:nvPr/>
        </p:nvSpPr>
        <p:spPr>
          <a:xfrm>
            <a:off x="3575534" y="6182900"/>
            <a:ext cx="5040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(Source - </a:t>
            </a:r>
            <a:r>
              <a:rPr lang="en-US" b="0" i="0" dirty="0">
                <a:solidFill>
                  <a:srgbClr val="006699"/>
                </a:solidFill>
                <a:effectLst/>
                <a:latin typeface="-apple-system"/>
                <a:hlinkClick r:id="rId5"/>
              </a:rPr>
              <a:t>doi.org/10.6084/m9.figshare.11926929</a:t>
            </a:r>
            <a:r>
              <a:rPr lang="en-US" dirty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9533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67AE1-3953-F0EE-E4BB-2C8D00186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743" y="1107236"/>
            <a:ext cx="9404723" cy="1400530"/>
          </a:xfrm>
        </p:spPr>
        <p:txBody>
          <a:bodyPr/>
          <a:lstStyle/>
          <a:p>
            <a:r>
              <a:rPr lang="en-US" dirty="0"/>
              <a:t>Aim – Using GAN model to generate Synthetic SEM Images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F2F6BC-6318-6B03-5D8A-4F2EBCEC1BE5}"/>
              </a:ext>
            </a:extLst>
          </p:cNvPr>
          <p:cNvSpPr txBox="1"/>
          <p:nvPr/>
        </p:nvSpPr>
        <p:spPr>
          <a:xfrm>
            <a:off x="886743" y="3936733"/>
            <a:ext cx="108464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Problem Statement - To generate Ordered and Unordered Images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007808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147BF-4626-A9CB-5076-D4138980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Training Dataset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A921D-24A2-4DDD-2945-FB2F67292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780" y="1553248"/>
            <a:ext cx="2880000" cy="200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0937C2-DBBE-EBF8-63D9-372100890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517" y="1553248"/>
            <a:ext cx="2880000" cy="2002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1BB6B3-1AB9-3730-42BE-6923825C8E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53248"/>
            <a:ext cx="2880000" cy="2002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E7CD0E-F02B-4E21-1AFC-60D34AD4C5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4220" y="1553248"/>
            <a:ext cx="2880000" cy="200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DECA04-3474-A80F-1D6D-9D298F4C38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034" y="4132890"/>
            <a:ext cx="2880000" cy="2002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D417187-512F-27ED-651D-E17218EB2D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68" y="4132890"/>
            <a:ext cx="2880000" cy="2002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E15768C-F7E7-28A6-B84E-E86C38B919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132890"/>
            <a:ext cx="2880000" cy="2002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42526E6-1727-326C-564E-CC1343663F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966" y="4132890"/>
            <a:ext cx="2880000" cy="20025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302D332-0ED8-51E6-1A4B-4AFE11A60B6A}"/>
              </a:ext>
            </a:extLst>
          </p:cNvPr>
          <p:cNvSpPr txBox="1"/>
          <p:nvPr/>
        </p:nvSpPr>
        <p:spPr>
          <a:xfrm>
            <a:off x="4010092" y="3555748"/>
            <a:ext cx="3913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S1 – Ordered (50 Images)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B78B1B7-DBFC-F78C-981F-DCC2570DA9BF}"/>
              </a:ext>
            </a:extLst>
          </p:cNvPr>
          <p:cNvSpPr txBox="1"/>
          <p:nvPr/>
        </p:nvSpPr>
        <p:spPr>
          <a:xfrm>
            <a:off x="3993381" y="6204722"/>
            <a:ext cx="415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S4 – Unordered (50 Images)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182433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84</TotalTime>
  <Words>401</Words>
  <Application>Microsoft Office PowerPoint</Application>
  <PresentationFormat>Widescreen</PresentationFormat>
  <Paragraphs>71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AdvOT9b12cd41</vt:lpstr>
      <vt:lpstr>-apple-system</vt:lpstr>
      <vt:lpstr>Arial</vt:lpstr>
      <vt:lpstr>Century Gothic</vt:lpstr>
      <vt:lpstr>Times New Roman</vt:lpstr>
      <vt:lpstr>Wingdings 3</vt:lpstr>
      <vt:lpstr>Ion</vt:lpstr>
      <vt:lpstr>Conditional Deep Convolution GAN to Generate SEM samples of Pd/C</vt:lpstr>
      <vt:lpstr>Scanning Electron Microscopy (SEM) Imaging Technique</vt:lpstr>
      <vt:lpstr>Problem with SEM</vt:lpstr>
      <vt:lpstr>Atomic Structures Have Defects!!</vt:lpstr>
      <vt:lpstr>Imaging of Reactive Centre</vt:lpstr>
      <vt:lpstr>Original Dataset – Ordered Images</vt:lpstr>
      <vt:lpstr>Original Dataset – Unordered Images</vt:lpstr>
      <vt:lpstr>Aim – Using GAN model to generate Synthetic SEM Images</vt:lpstr>
      <vt:lpstr>Training Dataset</vt:lpstr>
      <vt:lpstr>Image Processing</vt:lpstr>
      <vt:lpstr>Image Size</vt:lpstr>
      <vt:lpstr>PowerPoint Presentation</vt:lpstr>
      <vt:lpstr>Applications</vt:lpstr>
      <vt:lpstr>Future Scope – To Make a Very good GAN for SEM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 Size and Geometrical Pattern Analysis on SEM Images of Pd/C to Study Ordering Effect </dc:title>
  <dc:creator>Sahil Shah</dc:creator>
  <cp:lastModifiedBy>Sahil Shah</cp:lastModifiedBy>
  <cp:revision>4</cp:revision>
  <dcterms:created xsi:type="dcterms:W3CDTF">2023-12-05T05:50:09Z</dcterms:created>
  <dcterms:modified xsi:type="dcterms:W3CDTF">2024-12-24T09:48:08Z</dcterms:modified>
</cp:coreProperties>
</file>

<file path=docProps/thumbnail.jpeg>
</file>